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73" r:id="rId4"/>
    <p:sldId id="283" r:id="rId5"/>
    <p:sldId id="290" r:id="rId6"/>
    <p:sldId id="284" r:id="rId7"/>
    <p:sldId id="285" r:id="rId8"/>
    <p:sldId id="291" r:id="rId9"/>
    <p:sldId id="292" r:id="rId10"/>
    <p:sldId id="293" r:id="rId11"/>
    <p:sldId id="26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A7326B7-5200-4CD9-AB61-57E14B8A6EBE}">
          <p14:sldIdLst>
            <p14:sldId id="256"/>
            <p14:sldId id="257"/>
            <p14:sldId id="273"/>
            <p14:sldId id="283"/>
            <p14:sldId id="290"/>
            <p14:sldId id="284"/>
            <p14:sldId id="285"/>
            <p14:sldId id="291"/>
            <p14:sldId id="292"/>
            <p14:sldId id="293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47"/>
    <p:restoredTop sz="80630" autoAdjust="0"/>
  </p:normalViewPr>
  <p:slideViewPr>
    <p:cSldViewPr snapToGrid="0">
      <p:cViewPr varScale="1">
        <p:scale>
          <a:sx n="89" d="100"/>
          <a:sy n="89" d="100"/>
        </p:scale>
        <p:origin x="1158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30911-D214-D045-9349-C37725674895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961A4-95F2-894E-ADC5-DD1F6E908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299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700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8703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A597AB-05D3-31BE-32BF-6C6A96F417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619BCED-ED02-AFA0-9C87-4D87EDC81D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97F2A1B-6155-82F5-DF91-8B5712B460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B21604-70F7-31B3-86E8-B97FB777CD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1044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D97900-5672-7B94-33C7-36555A89E7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8501BA1-F487-E714-2CB2-6AF1E410D1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AE92B94-03C7-046D-E614-0B1FCE8EA2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9CB7ED-DD73-1736-8EE1-05F036C857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34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D03E39-E26B-2FA8-4522-A10F3F3D96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F6C5E3-FE37-2C44-8E0D-B26374F1A0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86FDB4-B280-965B-B5AE-9682EF24E4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315609-4A9E-FFA1-77A2-732F539377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8493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81038-DD13-FB36-1A92-81ACDA703C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5303AAC-1E29-35E8-6AA6-5C9F9E4978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CAC8D96-A8DB-1713-5E61-9F0FE57632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8E686B-C71D-8E6F-2F4B-687F063DBF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7428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B5F3E-3B5A-D75A-BD4D-F730B1723D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CBB222-6649-719C-9325-1F36E18AB0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03515-C1F8-453F-0EC6-51AA2C7A1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18CDE-3F47-EDF4-DC0A-3961C0818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3E81A-FFDE-B721-CD1E-8F4DF700E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40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92E73-0654-0FC4-FA57-790699391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A1B91-CFDE-D11E-FF7B-93DBE6009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845D3-A54F-0C5E-1122-1EFC709E0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3C6E3-06AC-2CAD-5190-8EC8B932F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66BF5-0B99-2F57-4FCF-CCAE7570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5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F03C9B-F8AB-173A-C3DF-64A7E52181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77A583-EEE8-5F6B-1B72-A14AE2999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5FB26-E673-C15D-ACE1-BBA948D43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6D78F-8C1D-14A4-FB46-46EAAA54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E79D3-CE88-9D52-A16B-738A06771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09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0B8D5-26A3-EBE3-4E7F-AAD5E4FA3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B45CA-D54D-699A-76B5-4F0844DBC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81831-8FAA-6066-BF8E-81CC6F10D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8E2452-7B5D-A849-6C01-7274000D7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B564A-7A03-C6F6-F086-2432409A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7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7E357-6679-D94B-3077-7CD86B168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CE16D-C6DB-A4BD-D8A8-5DF4411999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6CECE-8E10-70CE-9C49-296C0E3F6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8E6D8-07D0-5A7C-2429-11F82ADB8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CECBD-59AE-2F7D-875F-F980C9A0F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89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45976-4201-5230-1292-88B31927C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E06A4-2D27-B445-C2AE-4DFE1F1B58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F12955-52B7-7BAD-57BE-516E892B25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9ACBD-4913-8B30-DA1E-3856DA65C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003733-97C9-CB33-4679-932A852A6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20720-8859-A269-160F-EC304CD91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5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9FEB4-D142-81F7-5D72-B998B0FFD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9B809-1D4B-25FB-A392-4AD5E2738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247819-DD45-C145-4884-FD56DB1315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84147-EF4B-84F7-5107-72EAD152C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0DC25E-4155-C332-2692-B4CDA12B27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6E4217-32CE-6EDB-822C-C0818C731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9ABF66-BC23-02A7-0046-74A3E798A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613106-05AE-7254-9C13-0FA7121C5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4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14BAE-848A-5F54-3A53-DE23D45C4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8DFFEE-FF57-2D6E-082B-512B8CF6A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7220EE-2708-9A84-DF28-110E84C1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89D6CE-B64C-C538-21DF-D8291F940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009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ED71C6-356D-E558-4174-EA934A116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AF3206-B9DA-3961-3B09-B5610A499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E8AA17-E9DA-FAC3-C9B5-09B1B1AA1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494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44BA2-B496-A5AD-8AAA-95FA8615E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ACE26-C855-0D28-4D15-3CDFC2752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364E0B-1DC0-3C0D-F4A2-D1C33C2BA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4F5CE1-474B-EB3C-76AD-92081E569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534E6B-F034-7CA6-EC33-50AF78497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50DB7E-AA5F-DE24-0EC3-0396E2AC8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646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FA7B6-1B0E-1E9A-FF73-2B29E7FC4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13D163-10D6-DE76-B416-097CDD6FF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0D9EC6-4306-AA87-72BC-96A4389990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B74A75-C80D-3EDD-A7E3-736CCF13D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7D5F45-E11B-2C01-93C6-D6EC029DB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9A8749-4563-07C6-5150-619BE3814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62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9E7AE9-6ED5-5836-3F2B-3A1E04AA7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079C4-773A-4290-F256-2E91752B0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34355-216E-2F08-CFF1-B3CFFD9115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900130-2E42-9F4E-B9EA-739EF1E7DBD9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052C4-72E0-9480-A591-D582C5D4BE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CA343-A6B2-4A4A-89B2-C91404765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3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5E992-0B6F-C532-4CDC-01C88B584C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2968" y="1666235"/>
            <a:ext cx="9706062" cy="135238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Graph Coloring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April 15, 2026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3B3C38-0311-0A88-4B39-23CF5C009D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2968" y="3779284"/>
            <a:ext cx="9144000" cy="1655762"/>
          </a:xfrm>
        </p:spPr>
        <p:txBody>
          <a:bodyPr/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CSCI 246: Discrete Structures</a:t>
            </a:r>
          </a:p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Textbook Reference: Ch. 9, Sec. 52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C46AF35-1070-5310-AD82-FAFFE7E3F17E}"/>
              </a:ext>
            </a:extLst>
          </p:cNvPr>
          <p:cNvCxnSpPr/>
          <p:nvPr/>
        </p:nvCxnSpPr>
        <p:spPr>
          <a:xfrm>
            <a:off x="1242968" y="3429000"/>
            <a:ext cx="9706063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1386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F3378-E462-7CBC-9058-A06F54304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Matching Applications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1D4DFB-1F07-32FE-B583-AA6F747A9C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Match workers to open job positions, items to consumers, etc.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Image matching (matching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keypoints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keypoints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Useful for scheduling tasks on virtual machines in cloud services</a:t>
            </a:r>
          </a:p>
        </p:txBody>
      </p:sp>
    </p:spTree>
    <p:extLst>
      <p:ext uri="{BB962C8B-B14F-4D97-AF65-F5344CB8AC3E}">
        <p14:creationId xmlns:p14="http://schemas.microsoft.com/office/powerpoint/2010/main" val="2924708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AF9E3-2D7F-0F90-65F4-17B464F5F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7646"/>
            <a:ext cx="10515600" cy="550270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Group Exercises</a:t>
            </a:r>
          </a:p>
          <a:p>
            <a:pPr marL="0" indent="0" algn="ctr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Form groups of 3-4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07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F536E-B36C-FFF5-92CE-C10A8003E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18EBE-B810-7F46-1CA1-4FCD6ED02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Lecture (~ 10 minutes)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Assignment 6: Due Friday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Group Exercise (~40 minutes)</a:t>
            </a:r>
          </a:p>
        </p:txBody>
      </p:sp>
    </p:spTree>
    <p:extLst>
      <p:ext uri="{BB962C8B-B14F-4D97-AF65-F5344CB8AC3E}">
        <p14:creationId xmlns:p14="http://schemas.microsoft.com/office/powerpoint/2010/main" val="660948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Coloring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13255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</m:d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be a graph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be a positive integer. A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coloring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is a function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: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→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1,…,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</m:e>
                    </m:d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such that for any edge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𝑢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𝑣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we have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𝑢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𝑣</m:t>
                        </m:r>
                      </m:e>
                    </m:d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1325563"/>
              </a:xfrm>
              <a:blipFill>
                <a:blip r:embed="rId3"/>
                <a:stretch>
                  <a:fillRect l="-1217" t="-7798" r="-464" b="-64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>
            <a:extLst>
              <a:ext uri="{FF2B5EF4-FFF2-40B4-BE49-F238E27FC236}">
                <a16:creationId xmlns:a16="http://schemas.microsoft.com/office/drawing/2014/main" id="{FEC4BF96-0CAF-BF2A-8B62-8924B090E3AD}"/>
              </a:ext>
            </a:extLst>
          </p:cNvPr>
          <p:cNvSpPr/>
          <p:nvPr/>
        </p:nvSpPr>
        <p:spPr>
          <a:xfrm>
            <a:off x="1629246" y="4426105"/>
            <a:ext cx="292608" cy="292608"/>
          </a:xfrm>
          <a:prstGeom prst="ellipse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5D5AC05-A1DB-8C86-A8EF-93BDB968961C}"/>
              </a:ext>
            </a:extLst>
          </p:cNvPr>
          <p:cNvSpPr/>
          <p:nvPr/>
        </p:nvSpPr>
        <p:spPr>
          <a:xfrm>
            <a:off x="2655166" y="3478231"/>
            <a:ext cx="292608" cy="292608"/>
          </a:xfrm>
          <a:prstGeom prst="ellipse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D7C454A-C9AD-CB82-DF5A-52BC50A45814}"/>
              </a:ext>
            </a:extLst>
          </p:cNvPr>
          <p:cNvSpPr/>
          <p:nvPr/>
        </p:nvSpPr>
        <p:spPr>
          <a:xfrm>
            <a:off x="3453204" y="4223466"/>
            <a:ext cx="292608" cy="292608"/>
          </a:xfrm>
          <a:prstGeom prst="ellipse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CC92D1E-C828-D3B3-9C28-BC2014CDC0CD}"/>
              </a:ext>
            </a:extLst>
          </p:cNvPr>
          <p:cNvSpPr/>
          <p:nvPr/>
        </p:nvSpPr>
        <p:spPr>
          <a:xfrm>
            <a:off x="3556657" y="5608588"/>
            <a:ext cx="292608" cy="292608"/>
          </a:xfrm>
          <a:prstGeom prst="ellipse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D5488FF-1855-6F77-B275-63ACDB141550}"/>
              </a:ext>
            </a:extLst>
          </p:cNvPr>
          <p:cNvSpPr/>
          <p:nvPr/>
        </p:nvSpPr>
        <p:spPr>
          <a:xfrm>
            <a:off x="2508862" y="5011552"/>
            <a:ext cx="292608" cy="292608"/>
          </a:xfrm>
          <a:prstGeom prst="ellipse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9A3B592-F766-3436-A827-8335353D192D}"/>
              </a:ext>
            </a:extLst>
          </p:cNvPr>
          <p:cNvCxnSpPr>
            <a:cxnSpLocks/>
            <a:stCxn id="5" idx="2"/>
            <a:endCxn id="4" idx="7"/>
          </p:cNvCxnSpPr>
          <p:nvPr/>
        </p:nvCxnSpPr>
        <p:spPr>
          <a:xfrm flipH="1">
            <a:off x="1879003" y="3624535"/>
            <a:ext cx="776163" cy="84442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2C80DDE-0FCC-B81B-5B99-6AEEDA2AA5DF}"/>
              </a:ext>
            </a:extLst>
          </p:cNvPr>
          <p:cNvCxnSpPr>
            <a:cxnSpLocks/>
            <a:stCxn id="8" idx="1"/>
            <a:endCxn id="4" idx="5"/>
          </p:cNvCxnSpPr>
          <p:nvPr/>
        </p:nvCxnSpPr>
        <p:spPr>
          <a:xfrm flipH="1" flipV="1">
            <a:off x="1879003" y="4675862"/>
            <a:ext cx="672710" cy="37854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2E8512D-C479-7A58-7503-37D162031E0F}"/>
              </a:ext>
            </a:extLst>
          </p:cNvPr>
          <p:cNvCxnSpPr>
            <a:cxnSpLocks/>
            <a:stCxn id="7" idx="1"/>
            <a:endCxn id="8" idx="5"/>
          </p:cNvCxnSpPr>
          <p:nvPr/>
        </p:nvCxnSpPr>
        <p:spPr>
          <a:xfrm flipH="1" flipV="1">
            <a:off x="2758619" y="5261309"/>
            <a:ext cx="840889" cy="39013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Oval 34">
            <a:extLst>
              <a:ext uri="{FF2B5EF4-FFF2-40B4-BE49-F238E27FC236}">
                <a16:creationId xmlns:a16="http://schemas.microsoft.com/office/drawing/2014/main" id="{858C1E1C-ACA1-4610-86BD-D1729CC71DB5}"/>
              </a:ext>
            </a:extLst>
          </p:cNvPr>
          <p:cNvSpPr/>
          <p:nvPr/>
        </p:nvSpPr>
        <p:spPr>
          <a:xfrm>
            <a:off x="4165002" y="3408390"/>
            <a:ext cx="292608" cy="292608"/>
          </a:xfrm>
          <a:prstGeom prst="ellips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9C2E789F-3F85-E181-EF7B-D611C8FCDE38}"/>
              </a:ext>
            </a:extLst>
          </p:cNvPr>
          <p:cNvSpPr/>
          <p:nvPr/>
        </p:nvSpPr>
        <p:spPr>
          <a:xfrm>
            <a:off x="4790739" y="4426105"/>
            <a:ext cx="292608" cy="292608"/>
          </a:xfrm>
          <a:prstGeom prst="ellipse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F82318A3-5331-5546-B379-9FB8D9FE98EF}"/>
              </a:ext>
            </a:extLst>
          </p:cNvPr>
          <p:cNvSpPr/>
          <p:nvPr/>
        </p:nvSpPr>
        <p:spPr>
          <a:xfrm>
            <a:off x="5382230" y="3496038"/>
            <a:ext cx="292608" cy="292608"/>
          </a:xfrm>
          <a:prstGeom prst="ellipse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5A1D1CC5-4686-AEA9-959D-93F844ACCE46}"/>
              </a:ext>
            </a:extLst>
          </p:cNvPr>
          <p:cNvSpPr/>
          <p:nvPr/>
        </p:nvSpPr>
        <p:spPr>
          <a:xfrm>
            <a:off x="5680396" y="5069873"/>
            <a:ext cx="292608" cy="292608"/>
          </a:xfrm>
          <a:prstGeom prst="ellips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AB746344-B3AA-F0B8-2AA1-3BD5726740FB}"/>
              </a:ext>
            </a:extLst>
          </p:cNvPr>
          <p:cNvCxnSpPr>
            <a:cxnSpLocks/>
            <a:stCxn id="36" idx="2"/>
            <a:endCxn id="6" idx="5"/>
          </p:cNvCxnSpPr>
          <p:nvPr/>
        </p:nvCxnSpPr>
        <p:spPr>
          <a:xfrm flipH="1" flipV="1">
            <a:off x="3702961" y="4473223"/>
            <a:ext cx="1087778" cy="9918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21F7ED68-2AE5-239A-8534-227C26D14ADD}"/>
              </a:ext>
            </a:extLst>
          </p:cNvPr>
          <p:cNvCxnSpPr>
            <a:cxnSpLocks/>
            <a:stCxn id="5" idx="5"/>
            <a:endCxn id="6" idx="1"/>
          </p:cNvCxnSpPr>
          <p:nvPr/>
        </p:nvCxnSpPr>
        <p:spPr>
          <a:xfrm>
            <a:off x="2904923" y="3727988"/>
            <a:ext cx="591132" cy="53832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BF423944-B587-B98B-C776-8FF8D0BCDD94}"/>
              </a:ext>
            </a:extLst>
          </p:cNvPr>
          <p:cNvCxnSpPr>
            <a:cxnSpLocks/>
            <a:stCxn id="8" idx="7"/>
            <a:endCxn id="6" idx="3"/>
          </p:cNvCxnSpPr>
          <p:nvPr/>
        </p:nvCxnSpPr>
        <p:spPr>
          <a:xfrm flipV="1">
            <a:off x="2758619" y="4473223"/>
            <a:ext cx="737436" cy="5811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A0E69392-B423-21DB-6018-4DEF04C92537}"/>
              </a:ext>
            </a:extLst>
          </p:cNvPr>
          <p:cNvCxnSpPr>
            <a:cxnSpLocks/>
            <a:stCxn id="6" idx="7"/>
            <a:endCxn id="35" idx="3"/>
          </p:cNvCxnSpPr>
          <p:nvPr/>
        </p:nvCxnSpPr>
        <p:spPr>
          <a:xfrm flipV="1">
            <a:off x="3702961" y="3658147"/>
            <a:ext cx="504892" cy="6081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E83D9BC7-2F6A-F911-CD63-D0AEC1D80C9B}"/>
              </a:ext>
            </a:extLst>
          </p:cNvPr>
          <p:cNvCxnSpPr>
            <a:cxnSpLocks/>
            <a:stCxn id="37" idx="2"/>
            <a:endCxn id="35" idx="6"/>
          </p:cNvCxnSpPr>
          <p:nvPr/>
        </p:nvCxnSpPr>
        <p:spPr>
          <a:xfrm flipH="1" flipV="1">
            <a:off x="4457610" y="3554694"/>
            <a:ext cx="924620" cy="8764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19855AE5-81BC-7E54-F723-6EB7C4E16081}"/>
              </a:ext>
            </a:extLst>
          </p:cNvPr>
          <p:cNvCxnSpPr>
            <a:cxnSpLocks/>
            <a:stCxn id="38" idx="0"/>
            <a:endCxn id="37" idx="5"/>
          </p:cNvCxnSpPr>
          <p:nvPr/>
        </p:nvCxnSpPr>
        <p:spPr>
          <a:xfrm flipH="1" flipV="1">
            <a:off x="5631987" y="3745795"/>
            <a:ext cx="194713" cy="132407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FC6A7EAE-7F92-424A-4B82-EAE2FAB4217A}"/>
              </a:ext>
            </a:extLst>
          </p:cNvPr>
          <p:cNvCxnSpPr>
            <a:cxnSpLocks/>
            <a:stCxn id="7" idx="6"/>
            <a:endCxn id="38" idx="3"/>
          </p:cNvCxnSpPr>
          <p:nvPr/>
        </p:nvCxnSpPr>
        <p:spPr>
          <a:xfrm flipV="1">
            <a:off x="3849265" y="5319630"/>
            <a:ext cx="1873982" cy="43526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133B5F3D-9B5A-61E5-78B0-972CD1CE8455}"/>
              </a:ext>
            </a:extLst>
          </p:cNvPr>
          <p:cNvCxnSpPr>
            <a:cxnSpLocks/>
            <a:stCxn id="38" idx="1"/>
            <a:endCxn id="36" idx="5"/>
          </p:cNvCxnSpPr>
          <p:nvPr/>
        </p:nvCxnSpPr>
        <p:spPr>
          <a:xfrm flipH="1" flipV="1">
            <a:off x="5040496" y="4675862"/>
            <a:ext cx="682751" cy="43686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717BEAC6-C362-9052-5728-9FEBD9DB8119}"/>
              </a:ext>
            </a:extLst>
          </p:cNvPr>
          <p:cNvCxnSpPr>
            <a:cxnSpLocks/>
            <a:stCxn id="36" idx="3"/>
            <a:endCxn id="7" idx="7"/>
          </p:cNvCxnSpPr>
          <p:nvPr/>
        </p:nvCxnSpPr>
        <p:spPr>
          <a:xfrm flipH="1">
            <a:off x="3806414" y="4675862"/>
            <a:ext cx="1027176" cy="97557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49824AB0-E842-8187-CEF6-DFD7CE985FD1}"/>
              </a:ext>
            </a:extLst>
          </p:cNvPr>
          <p:cNvCxnSpPr>
            <a:cxnSpLocks/>
            <a:stCxn id="36" idx="7"/>
            <a:endCxn id="37" idx="4"/>
          </p:cNvCxnSpPr>
          <p:nvPr/>
        </p:nvCxnSpPr>
        <p:spPr>
          <a:xfrm flipV="1">
            <a:off x="5040496" y="3788646"/>
            <a:ext cx="488038" cy="68031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963E903D-42E0-52D1-DFA4-06AD1ECBFF5F}"/>
              </a:ext>
            </a:extLst>
          </p:cNvPr>
          <p:cNvCxnSpPr>
            <a:cxnSpLocks/>
            <a:stCxn id="36" idx="1"/>
            <a:endCxn id="35" idx="5"/>
          </p:cNvCxnSpPr>
          <p:nvPr/>
        </p:nvCxnSpPr>
        <p:spPr>
          <a:xfrm flipH="1" flipV="1">
            <a:off x="4414759" y="3658147"/>
            <a:ext cx="418831" cy="81080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FBB363DD-B8EE-63BE-7563-68926192C0C8}"/>
              </a:ext>
            </a:extLst>
          </p:cNvPr>
          <p:cNvCxnSpPr>
            <a:cxnSpLocks/>
            <a:stCxn id="5" idx="6"/>
            <a:endCxn id="35" idx="2"/>
          </p:cNvCxnSpPr>
          <p:nvPr/>
        </p:nvCxnSpPr>
        <p:spPr>
          <a:xfrm flipV="1">
            <a:off x="2947774" y="3554694"/>
            <a:ext cx="1217228" cy="6984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2DC8EB4D-21A8-3EDB-CF80-5C30DC9D5BA0}"/>
              </a:ext>
            </a:extLst>
          </p:cNvPr>
          <p:cNvCxnSpPr>
            <a:cxnSpLocks/>
            <a:stCxn id="6" idx="6"/>
            <a:endCxn id="37" idx="3"/>
          </p:cNvCxnSpPr>
          <p:nvPr/>
        </p:nvCxnSpPr>
        <p:spPr>
          <a:xfrm flipV="1">
            <a:off x="3745812" y="3745795"/>
            <a:ext cx="1679269" cy="6239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2171B2C-E89F-22C1-600A-48DB12721DE0}"/>
                  </a:ext>
                </a:extLst>
              </p:cNvPr>
              <p:cNvSpPr txBox="1"/>
              <p:nvPr/>
            </p:nvSpPr>
            <p:spPr>
              <a:xfrm>
                <a:off x="8281316" y="3727988"/>
                <a:ext cx="149823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1,4,5 →  </m:t>
                      </m:r>
                      <m:r>
                        <a:rPr lang="en-US" sz="2400" b="0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2171B2C-E89F-22C1-600A-48DB12721D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81316" y="3727988"/>
                <a:ext cx="1498231" cy="369332"/>
              </a:xfrm>
              <a:prstGeom prst="rect">
                <a:avLst/>
              </a:prstGeom>
              <a:blipFill>
                <a:blip r:embed="rId4"/>
                <a:stretch>
                  <a:fillRect l="-4472" r="-4878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0CBB86F-EB85-F637-DDDA-D8C82C23BDAC}"/>
                  </a:ext>
                </a:extLst>
              </p:cNvPr>
              <p:cNvSpPr txBox="1"/>
              <p:nvPr/>
            </p:nvSpPr>
            <p:spPr>
              <a:xfrm>
                <a:off x="8281316" y="4131017"/>
                <a:ext cx="149823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2,3,7 →  </m:t>
                      </m:r>
                      <m:r>
                        <a:rPr lang="en-US" sz="2400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0CBB86F-EB85-F637-DDDA-D8C82C23BD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81316" y="4131017"/>
                <a:ext cx="1498231" cy="369332"/>
              </a:xfrm>
              <a:prstGeom prst="rect">
                <a:avLst/>
              </a:prstGeom>
              <a:blipFill>
                <a:blip r:embed="rId5"/>
                <a:stretch>
                  <a:fillRect l="-4472" r="-4878" b="-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F3CB010-E92C-8BFF-3DAE-B5ECF379120D}"/>
                  </a:ext>
                </a:extLst>
              </p:cNvPr>
              <p:cNvSpPr txBox="1"/>
              <p:nvPr/>
            </p:nvSpPr>
            <p:spPr>
              <a:xfrm>
                <a:off x="8513751" y="4534047"/>
                <a:ext cx="126579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6,9 →  </m:t>
                      </m:r>
                      <m:r>
                        <a:rPr lang="en-US" sz="2400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F3CB010-E92C-8BFF-3DAE-B5ECF37912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3751" y="4534047"/>
                <a:ext cx="1265796" cy="369332"/>
              </a:xfrm>
              <a:prstGeom prst="rect">
                <a:avLst/>
              </a:prstGeom>
              <a:blipFill>
                <a:blip r:embed="rId6"/>
                <a:stretch>
                  <a:fillRect l="-5797" r="-5797" b="-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8BA14FB-5626-2469-37EC-0E8DA86AA63E}"/>
                  </a:ext>
                </a:extLst>
              </p:cNvPr>
              <p:cNvSpPr txBox="1"/>
              <p:nvPr/>
            </p:nvSpPr>
            <p:spPr>
              <a:xfrm>
                <a:off x="8813513" y="4933183"/>
                <a:ext cx="96603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8→  </m:t>
                      </m:r>
                      <m:r>
                        <a:rPr lang="en-US" sz="2400" b="0" i="1" smtClean="0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8BA14FB-5626-2469-37EC-0E8DA86AA6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3513" y="4933183"/>
                <a:ext cx="966034" cy="369332"/>
              </a:xfrm>
              <a:prstGeom prst="rect">
                <a:avLst/>
              </a:prstGeom>
              <a:blipFill>
                <a:blip r:embed="rId7"/>
                <a:stretch>
                  <a:fillRect l="-7595" r="-7595"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9471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35" grpId="0" animBg="1"/>
      <p:bldP spid="36" grpId="0" animBg="1"/>
      <p:bldP spid="37" grpId="0" animBg="1"/>
      <p:bldP spid="38" grpId="0" animBg="1"/>
      <p:bldP spid="11" grpId="0"/>
      <p:bldP spid="13" grpId="0"/>
      <p:bldP spid="14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2F58F5-14FD-A3AF-E310-A6429DBE1F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D9D94-FE69-BFD2-2D14-EC974281C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Chromatic Number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2C7977EE-5D60-41B0-A76E-346480922B6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7"/>
                <a:ext cx="10515600" cy="99010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</m:d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be a graph. The chromatic number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is the smallest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such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-colorable.</a:t>
                </a:r>
                <a:endParaRPr lang="en-US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2C7977EE-5D60-41B0-A76E-346480922B6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7"/>
                <a:ext cx="10515600" cy="990102"/>
              </a:xfrm>
              <a:blipFill>
                <a:blip r:embed="rId3"/>
                <a:stretch>
                  <a:fillRect l="-1217" t="-10429" b="-36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Oval 12">
            <a:extLst>
              <a:ext uri="{FF2B5EF4-FFF2-40B4-BE49-F238E27FC236}">
                <a16:creationId xmlns:a16="http://schemas.microsoft.com/office/drawing/2014/main" id="{9C4536C6-D60D-13D7-60F2-8A6CF2A3C437}"/>
              </a:ext>
            </a:extLst>
          </p:cNvPr>
          <p:cNvSpPr/>
          <p:nvPr/>
        </p:nvSpPr>
        <p:spPr>
          <a:xfrm>
            <a:off x="1629246" y="4426105"/>
            <a:ext cx="292608" cy="292608"/>
          </a:xfrm>
          <a:prstGeom prst="ellipse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6EAF462-327B-38FE-16D8-DF90296842DD}"/>
              </a:ext>
            </a:extLst>
          </p:cNvPr>
          <p:cNvSpPr/>
          <p:nvPr/>
        </p:nvSpPr>
        <p:spPr>
          <a:xfrm>
            <a:off x="2655166" y="3478231"/>
            <a:ext cx="292608" cy="292608"/>
          </a:xfrm>
          <a:prstGeom prst="ellipse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4152151-6A9B-9514-2C7E-8B002DE4DEC9}"/>
              </a:ext>
            </a:extLst>
          </p:cNvPr>
          <p:cNvSpPr/>
          <p:nvPr/>
        </p:nvSpPr>
        <p:spPr>
          <a:xfrm>
            <a:off x="3453204" y="4223466"/>
            <a:ext cx="292608" cy="292608"/>
          </a:xfrm>
          <a:prstGeom prst="ellipse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EBF6A331-AC43-8B6E-A21D-02939265C758}"/>
              </a:ext>
            </a:extLst>
          </p:cNvPr>
          <p:cNvSpPr/>
          <p:nvPr/>
        </p:nvSpPr>
        <p:spPr>
          <a:xfrm>
            <a:off x="3556657" y="5608588"/>
            <a:ext cx="292608" cy="292608"/>
          </a:xfrm>
          <a:prstGeom prst="ellipse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7E9E6511-ADEA-F0E5-5217-F6D4F9438A7B}"/>
              </a:ext>
            </a:extLst>
          </p:cNvPr>
          <p:cNvSpPr/>
          <p:nvPr/>
        </p:nvSpPr>
        <p:spPr>
          <a:xfrm>
            <a:off x="2508862" y="5011552"/>
            <a:ext cx="292608" cy="292608"/>
          </a:xfrm>
          <a:prstGeom prst="ellipse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A2A5FA8D-74EC-2616-4078-89EFC4102D13}"/>
              </a:ext>
            </a:extLst>
          </p:cNvPr>
          <p:cNvCxnSpPr>
            <a:cxnSpLocks/>
            <a:stCxn id="14" idx="2"/>
            <a:endCxn id="13" idx="7"/>
          </p:cNvCxnSpPr>
          <p:nvPr/>
        </p:nvCxnSpPr>
        <p:spPr>
          <a:xfrm flipH="1">
            <a:off x="1879003" y="3624535"/>
            <a:ext cx="776163" cy="84442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361D3856-250B-83BE-CDDB-C74AC64E5E35}"/>
              </a:ext>
            </a:extLst>
          </p:cNvPr>
          <p:cNvCxnSpPr>
            <a:cxnSpLocks/>
            <a:stCxn id="19" idx="1"/>
            <a:endCxn id="13" idx="5"/>
          </p:cNvCxnSpPr>
          <p:nvPr/>
        </p:nvCxnSpPr>
        <p:spPr>
          <a:xfrm flipH="1" flipV="1">
            <a:off x="1879003" y="4675862"/>
            <a:ext cx="672710" cy="37854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0F9F3566-76A5-DFDE-E4B8-328A43618EED}"/>
              </a:ext>
            </a:extLst>
          </p:cNvPr>
          <p:cNvCxnSpPr>
            <a:cxnSpLocks/>
            <a:stCxn id="18" idx="1"/>
            <a:endCxn id="19" idx="5"/>
          </p:cNvCxnSpPr>
          <p:nvPr/>
        </p:nvCxnSpPr>
        <p:spPr>
          <a:xfrm flipH="1" flipV="1">
            <a:off x="2758619" y="5261309"/>
            <a:ext cx="840889" cy="39013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Oval 24">
            <a:extLst>
              <a:ext uri="{FF2B5EF4-FFF2-40B4-BE49-F238E27FC236}">
                <a16:creationId xmlns:a16="http://schemas.microsoft.com/office/drawing/2014/main" id="{9A8AC79C-8D81-D95E-FCA6-8C4541F65C74}"/>
              </a:ext>
            </a:extLst>
          </p:cNvPr>
          <p:cNvSpPr/>
          <p:nvPr/>
        </p:nvSpPr>
        <p:spPr>
          <a:xfrm>
            <a:off x="4165002" y="3408390"/>
            <a:ext cx="292608" cy="292608"/>
          </a:xfrm>
          <a:prstGeom prst="ellips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478AB965-78AD-B900-972B-C82A7EEB7D0F}"/>
              </a:ext>
            </a:extLst>
          </p:cNvPr>
          <p:cNvSpPr/>
          <p:nvPr/>
        </p:nvSpPr>
        <p:spPr>
          <a:xfrm>
            <a:off x="4790739" y="4426105"/>
            <a:ext cx="292608" cy="292608"/>
          </a:xfrm>
          <a:prstGeom prst="ellipse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8B760550-D841-9E4A-388C-A09BD95A89EC}"/>
              </a:ext>
            </a:extLst>
          </p:cNvPr>
          <p:cNvSpPr/>
          <p:nvPr/>
        </p:nvSpPr>
        <p:spPr>
          <a:xfrm>
            <a:off x="5382230" y="3496038"/>
            <a:ext cx="292608" cy="292608"/>
          </a:xfrm>
          <a:prstGeom prst="ellipse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148FAE5D-B4BB-2025-8B1F-C0EC777BA3D3}"/>
              </a:ext>
            </a:extLst>
          </p:cNvPr>
          <p:cNvSpPr/>
          <p:nvPr/>
        </p:nvSpPr>
        <p:spPr>
          <a:xfrm>
            <a:off x="5680396" y="5069873"/>
            <a:ext cx="292608" cy="292608"/>
          </a:xfrm>
          <a:prstGeom prst="ellips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9DE7290D-4792-9765-E39F-80044942AA28}"/>
              </a:ext>
            </a:extLst>
          </p:cNvPr>
          <p:cNvCxnSpPr>
            <a:cxnSpLocks/>
            <a:stCxn id="26" idx="2"/>
            <a:endCxn id="16" idx="5"/>
          </p:cNvCxnSpPr>
          <p:nvPr/>
        </p:nvCxnSpPr>
        <p:spPr>
          <a:xfrm flipH="1" flipV="1">
            <a:off x="3702961" y="4473223"/>
            <a:ext cx="1087778" cy="9918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052A5F43-43B9-66A3-8E3A-E30A2409BC25}"/>
              </a:ext>
            </a:extLst>
          </p:cNvPr>
          <p:cNvCxnSpPr>
            <a:cxnSpLocks/>
            <a:stCxn id="14" idx="5"/>
            <a:endCxn id="16" idx="1"/>
          </p:cNvCxnSpPr>
          <p:nvPr/>
        </p:nvCxnSpPr>
        <p:spPr>
          <a:xfrm>
            <a:off x="2904923" y="3727988"/>
            <a:ext cx="591132" cy="53832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7531B6DD-6882-97A4-99AB-1E9F84F8F068}"/>
              </a:ext>
            </a:extLst>
          </p:cNvPr>
          <p:cNvCxnSpPr>
            <a:cxnSpLocks/>
            <a:stCxn id="19" idx="7"/>
            <a:endCxn id="16" idx="3"/>
          </p:cNvCxnSpPr>
          <p:nvPr/>
        </p:nvCxnSpPr>
        <p:spPr>
          <a:xfrm flipV="1">
            <a:off x="2758619" y="4473223"/>
            <a:ext cx="737436" cy="5811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37BB1B3-282E-4032-FD87-5AA01AF78647}"/>
              </a:ext>
            </a:extLst>
          </p:cNvPr>
          <p:cNvCxnSpPr>
            <a:cxnSpLocks/>
            <a:stCxn id="16" idx="7"/>
            <a:endCxn id="25" idx="3"/>
          </p:cNvCxnSpPr>
          <p:nvPr/>
        </p:nvCxnSpPr>
        <p:spPr>
          <a:xfrm flipV="1">
            <a:off x="3702961" y="3658147"/>
            <a:ext cx="504892" cy="6081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F62FF064-6FF2-737F-EFD1-EA9D3A1FB3BC}"/>
              </a:ext>
            </a:extLst>
          </p:cNvPr>
          <p:cNvCxnSpPr>
            <a:cxnSpLocks/>
            <a:stCxn id="27" idx="2"/>
            <a:endCxn id="25" idx="6"/>
          </p:cNvCxnSpPr>
          <p:nvPr/>
        </p:nvCxnSpPr>
        <p:spPr>
          <a:xfrm flipH="1" flipV="1">
            <a:off x="4457610" y="3554694"/>
            <a:ext cx="924620" cy="8764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AC736D15-817C-EB34-5F90-246A0978CF93}"/>
              </a:ext>
            </a:extLst>
          </p:cNvPr>
          <p:cNvCxnSpPr>
            <a:cxnSpLocks/>
            <a:stCxn id="28" idx="0"/>
            <a:endCxn id="27" idx="5"/>
          </p:cNvCxnSpPr>
          <p:nvPr/>
        </p:nvCxnSpPr>
        <p:spPr>
          <a:xfrm flipH="1" flipV="1">
            <a:off x="5631987" y="3745795"/>
            <a:ext cx="194713" cy="132407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042CD5FE-86BD-AC7F-D199-6BACCAF6BE51}"/>
              </a:ext>
            </a:extLst>
          </p:cNvPr>
          <p:cNvCxnSpPr>
            <a:cxnSpLocks/>
            <a:stCxn id="18" idx="6"/>
            <a:endCxn id="28" idx="3"/>
          </p:cNvCxnSpPr>
          <p:nvPr/>
        </p:nvCxnSpPr>
        <p:spPr>
          <a:xfrm flipV="1">
            <a:off x="3849265" y="5319630"/>
            <a:ext cx="1873982" cy="43526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2BDD6D2E-D6FA-EBEB-96D2-2D020F358597}"/>
              </a:ext>
            </a:extLst>
          </p:cNvPr>
          <p:cNvCxnSpPr>
            <a:cxnSpLocks/>
            <a:stCxn id="28" idx="1"/>
            <a:endCxn id="26" idx="5"/>
          </p:cNvCxnSpPr>
          <p:nvPr/>
        </p:nvCxnSpPr>
        <p:spPr>
          <a:xfrm flipH="1" flipV="1">
            <a:off x="5040496" y="4675862"/>
            <a:ext cx="682751" cy="43686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BEC9E18A-2737-DCBD-81EA-87D88E2B081B}"/>
              </a:ext>
            </a:extLst>
          </p:cNvPr>
          <p:cNvCxnSpPr>
            <a:cxnSpLocks/>
            <a:stCxn id="26" idx="3"/>
            <a:endCxn id="18" idx="7"/>
          </p:cNvCxnSpPr>
          <p:nvPr/>
        </p:nvCxnSpPr>
        <p:spPr>
          <a:xfrm flipH="1">
            <a:off x="3806414" y="4675862"/>
            <a:ext cx="1027176" cy="97557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C4A0D6E9-1189-9011-C292-44E48ED2B8D1}"/>
              </a:ext>
            </a:extLst>
          </p:cNvPr>
          <p:cNvCxnSpPr>
            <a:cxnSpLocks/>
            <a:stCxn id="26" idx="7"/>
            <a:endCxn id="27" idx="4"/>
          </p:cNvCxnSpPr>
          <p:nvPr/>
        </p:nvCxnSpPr>
        <p:spPr>
          <a:xfrm flipV="1">
            <a:off x="5040496" y="3788646"/>
            <a:ext cx="488038" cy="68031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9ED62E01-1A10-EF7D-50B7-489B7DC944D5}"/>
              </a:ext>
            </a:extLst>
          </p:cNvPr>
          <p:cNvCxnSpPr>
            <a:cxnSpLocks/>
            <a:stCxn id="26" idx="1"/>
            <a:endCxn id="25" idx="5"/>
          </p:cNvCxnSpPr>
          <p:nvPr/>
        </p:nvCxnSpPr>
        <p:spPr>
          <a:xfrm flipH="1" flipV="1">
            <a:off x="4414759" y="3658147"/>
            <a:ext cx="418831" cy="81080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3AFE75FF-D497-9F20-435E-908B878EAC25}"/>
              </a:ext>
            </a:extLst>
          </p:cNvPr>
          <p:cNvCxnSpPr>
            <a:cxnSpLocks/>
            <a:stCxn id="14" idx="6"/>
            <a:endCxn id="25" idx="2"/>
          </p:cNvCxnSpPr>
          <p:nvPr/>
        </p:nvCxnSpPr>
        <p:spPr>
          <a:xfrm flipV="1">
            <a:off x="2947774" y="3554694"/>
            <a:ext cx="1217228" cy="6984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79406203-9F71-F4CA-7529-113D0F309A72}"/>
              </a:ext>
            </a:extLst>
          </p:cNvPr>
          <p:cNvCxnSpPr>
            <a:cxnSpLocks/>
            <a:stCxn id="16" idx="6"/>
            <a:endCxn id="27" idx="3"/>
          </p:cNvCxnSpPr>
          <p:nvPr/>
        </p:nvCxnSpPr>
        <p:spPr>
          <a:xfrm flipV="1">
            <a:off x="3745812" y="3745795"/>
            <a:ext cx="1679269" cy="6239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60A38995-88B9-EB74-8925-3E4C35033089}"/>
                  </a:ext>
                </a:extLst>
              </p:cNvPr>
              <p:cNvSpPr txBox="1"/>
              <p:nvPr/>
            </p:nvSpPr>
            <p:spPr>
              <a:xfrm>
                <a:off x="6418191" y="3411925"/>
                <a:ext cx="2039597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sz="3200" dirty="0"/>
                  <a:t>-colorable</a:t>
                </a:r>
              </a:p>
            </p:txBody>
          </p:sp>
        </mc:Choice>
        <mc:Fallback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60A38995-88B9-EB74-8925-3E4C350330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8191" y="3411925"/>
                <a:ext cx="2039597" cy="492443"/>
              </a:xfrm>
              <a:prstGeom prst="rect">
                <a:avLst/>
              </a:prstGeom>
              <a:blipFill>
                <a:blip r:embed="rId4"/>
                <a:stretch>
                  <a:fillRect l="-1198" t="-25000" r="-11377" b="-51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66674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6" grpId="0" animBg="1"/>
      <p:bldP spid="18" grpId="0" animBg="1"/>
      <p:bldP spid="19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390220-C594-DBFE-4F70-427D191CF4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34730-790E-C573-08CD-8E45441C9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Chromatic Number and Subgraphs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85BF48DE-168B-3F31-4539-1229C627A00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7"/>
                <a:ext cx="10515600" cy="132407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Theorem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𝐻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</m:d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be a graph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a subgraph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𝐻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The chromatic number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is less than or equal to the chromatic number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𝐻</m:t>
                    </m:r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85BF48DE-168B-3F31-4539-1229C627A00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7"/>
                <a:ext cx="10515600" cy="1324078"/>
              </a:xfrm>
              <a:blipFill>
                <a:blip r:embed="rId3"/>
                <a:stretch>
                  <a:fillRect l="-1217" t="-7798" r="-812" b="-64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3425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5D9BF9-CB31-2D90-778B-3F053CF6B4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6A7FE-EA94-BD6F-58F6-AEA89B4D8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Bipartite Graph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2459767D-4841-34BE-4668-FD375D9E1A9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6"/>
                <a:ext cx="10515600" cy="94760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</m:d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be a graph. We say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bipartite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if and only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2-colorable.</a:t>
                </a: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2459767D-4841-34BE-4668-FD375D9E1A9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6"/>
                <a:ext cx="10515600" cy="947606"/>
              </a:xfrm>
              <a:blipFill>
                <a:blip r:embed="rId3"/>
                <a:stretch>
                  <a:fillRect l="-1217" t="-10897" r="-870" b="-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Oval 10">
            <a:extLst>
              <a:ext uri="{FF2B5EF4-FFF2-40B4-BE49-F238E27FC236}">
                <a16:creationId xmlns:a16="http://schemas.microsoft.com/office/drawing/2014/main" id="{11661F0D-F739-D563-C7D2-8530A85C6360}"/>
              </a:ext>
            </a:extLst>
          </p:cNvPr>
          <p:cNvSpPr/>
          <p:nvPr/>
        </p:nvSpPr>
        <p:spPr>
          <a:xfrm>
            <a:off x="5308361" y="3113905"/>
            <a:ext cx="292608" cy="292608"/>
          </a:xfrm>
          <a:prstGeom prst="ellipse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F2FA52A-0ECB-0AE9-6352-49D655528B89}"/>
              </a:ext>
            </a:extLst>
          </p:cNvPr>
          <p:cNvSpPr/>
          <p:nvPr/>
        </p:nvSpPr>
        <p:spPr>
          <a:xfrm>
            <a:off x="7590774" y="2773232"/>
            <a:ext cx="292608" cy="292608"/>
          </a:xfrm>
          <a:prstGeom prst="ellipse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178D44C-D4F3-17E4-E036-62F422FADD8D}"/>
              </a:ext>
            </a:extLst>
          </p:cNvPr>
          <p:cNvSpPr/>
          <p:nvPr/>
        </p:nvSpPr>
        <p:spPr>
          <a:xfrm>
            <a:off x="7590774" y="4379704"/>
            <a:ext cx="292608" cy="292608"/>
          </a:xfrm>
          <a:prstGeom prst="ellipse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3B9CC3EC-97BC-DDDB-7EDB-B6A95C151F2E}"/>
              </a:ext>
            </a:extLst>
          </p:cNvPr>
          <p:cNvSpPr/>
          <p:nvPr/>
        </p:nvSpPr>
        <p:spPr>
          <a:xfrm>
            <a:off x="5308361" y="3965208"/>
            <a:ext cx="292608" cy="292608"/>
          </a:xfrm>
          <a:prstGeom prst="ellipse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52618F6C-2C25-D2A6-8192-0CAEE70AE2D5}"/>
              </a:ext>
            </a:extLst>
          </p:cNvPr>
          <p:cNvSpPr/>
          <p:nvPr/>
        </p:nvSpPr>
        <p:spPr>
          <a:xfrm>
            <a:off x="5308361" y="4793530"/>
            <a:ext cx="292608" cy="292608"/>
          </a:xfrm>
          <a:prstGeom prst="ellipse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84EFF350-4CC0-C703-4370-B29369AB97A9}"/>
              </a:ext>
            </a:extLst>
          </p:cNvPr>
          <p:cNvSpPr/>
          <p:nvPr/>
        </p:nvSpPr>
        <p:spPr>
          <a:xfrm>
            <a:off x="5308361" y="5475548"/>
            <a:ext cx="292608" cy="292608"/>
          </a:xfrm>
          <a:prstGeom prst="ellipse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FD8C0D4D-7CBD-7140-7B20-F7CC11519508}"/>
              </a:ext>
            </a:extLst>
          </p:cNvPr>
          <p:cNvSpPr/>
          <p:nvPr/>
        </p:nvSpPr>
        <p:spPr>
          <a:xfrm>
            <a:off x="7590774" y="3576468"/>
            <a:ext cx="292608" cy="292608"/>
          </a:xfrm>
          <a:prstGeom prst="ellipse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7CF71F78-4D40-FC1D-8CBA-9C3A11F299AB}"/>
              </a:ext>
            </a:extLst>
          </p:cNvPr>
          <p:cNvSpPr/>
          <p:nvPr/>
        </p:nvSpPr>
        <p:spPr>
          <a:xfrm>
            <a:off x="7590774" y="5182940"/>
            <a:ext cx="292608" cy="292608"/>
          </a:xfrm>
          <a:prstGeom prst="ellipse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1A82661D-A1FD-A638-D12F-69C4166A256A}"/>
              </a:ext>
            </a:extLst>
          </p:cNvPr>
          <p:cNvSpPr/>
          <p:nvPr/>
        </p:nvSpPr>
        <p:spPr>
          <a:xfrm>
            <a:off x="7603862" y="5986176"/>
            <a:ext cx="292608" cy="292608"/>
          </a:xfrm>
          <a:prstGeom prst="ellipse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C5DE5F3D-94C1-B3E4-ABA7-B7F0B3C33D90}"/>
                  </a:ext>
                </a:extLst>
              </p:cNvPr>
              <p:cNvSpPr txBox="1"/>
              <p:nvPr/>
            </p:nvSpPr>
            <p:spPr>
              <a:xfrm>
                <a:off x="5308361" y="2556948"/>
                <a:ext cx="26879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𝑋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C5DE5F3D-94C1-B3E4-ABA7-B7F0B3C33D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8361" y="2556948"/>
                <a:ext cx="268792" cy="369332"/>
              </a:xfrm>
              <a:prstGeom prst="rect">
                <a:avLst/>
              </a:prstGeom>
              <a:blipFill>
                <a:blip r:embed="rId4"/>
                <a:stretch>
                  <a:fillRect l="-29545" r="-22727"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ECCB2BFD-E3B4-1AB9-A0DF-58D50D5A5879}"/>
                  </a:ext>
                </a:extLst>
              </p:cNvPr>
              <p:cNvSpPr txBox="1"/>
              <p:nvPr/>
            </p:nvSpPr>
            <p:spPr>
              <a:xfrm>
                <a:off x="7627414" y="2329847"/>
                <a:ext cx="25596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𝑌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ECCB2BFD-E3B4-1AB9-A0DF-58D50D5A58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7414" y="2329847"/>
                <a:ext cx="255968" cy="369332"/>
              </a:xfrm>
              <a:prstGeom prst="rect">
                <a:avLst/>
              </a:prstGeom>
              <a:blipFill>
                <a:blip r:embed="rId5"/>
                <a:stretch>
                  <a:fillRect l="-28571" r="-26190"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D170E405-16BF-A2C7-79DC-FD20D4F7C25B}"/>
                  </a:ext>
                </a:extLst>
              </p:cNvPr>
              <p:cNvSpPr txBox="1"/>
              <p:nvPr/>
            </p:nvSpPr>
            <p:spPr>
              <a:xfrm>
                <a:off x="1473798" y="3933648"/>
                <a:ext cx="2517288" cy="7386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∪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d>
                  </m:oMath>
                </a14:m>
                <a:r>
                  <a:rPr lang="en-US" sz="2400" b="0" dirty="0"/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⊆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∪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sz="2400" b="0" dirty="0"/>
                  <a:t> </a:t>
                </a:r>
              </a:p>
            </p:txBody>
          </p:sp>
        </mc:Choice>
        <mc:Fallback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D170E405-16BF-A2C7-79DC-FD20D4F7C2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3798" y="3933648"/>
                <a:ext cx="2517288" cy="738664"/>
              </a:xfrm>
              <a:prstGeom prst="rect">
                <a:avLst/>
              </a:prstGeom>
              <a:blipFill>
                <a:blip r:embed="rId6"/>
                <a:stretch>
                  <a:fillRect l="-4358" r="-726" b="-24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E4B41A81-DB5F-6B3B-A1DF-D69051A84874}"/>
              </a:ext>
            </a:extLst>
          </p:cNvPr>
          <p:cNvCxnSpPr>
            <a:stCxn id="11" idx="6"/>
            <a:endCxn id="13" idx="2"/>
          </p:cNvCxnSpPr>
          <p:nvPr/>
        </p:nvCxnSpPr>
        <p:spPr>
          <a:xfrm flipV="1">
            <a:off x="5600969" y="2919536"/>
            <a:ext cx="1989805" cy="34067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D191B86C-68CC-BF7F-9B2C-E46AF0254E99}"/>
              </a:ext>
            </a:extLst>
          </p:cNvPr>
          <p:cNvCxnSpPr>
            <a:cxnSpLocks/>
            <a:endCxn id="13" idx="3"/>
          </p:cNvCxnSpPr>
          <p:nvPr/>
        </p:nvCxnSpPr>
        <p:spPr>
          <a:xfrm flipV="1">
            <a:off x="5600969" y="3022989"/>
            <a:ext cx="2032656" cy="103750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0D012FE9-6FCC-D53A-6117-A037CC0C7EFE}"/>
              </a:ext>
            </a:extLst>
          </p:cNvPr>
          <p:cNvCxnSpPr>
            <a:cxnSpLocks/>
            <a:stCxn id="16" idx="5"/>
            <a:endCxn id="20" idx="1"/>
          </p:cNvCxnSpPr>
          <p:nvPr/>
        </p:nvCxnSpPr>
        <p:spPr>
          <a:xfrm>
            <a:off x="5558118" y="4214965"/>
            <a:ext cx="2075507" cy="101082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C67A351A-05A5-E858-7B79-62E7C9333163}"/>
              </a:ext>
            </a:extLst>
          </p:cNvPr>
          <p:cNvCxnSpPr>
            <a:cxnSpLocks/>
            <a:stCxn id="17" idx="7"/>
            <a:endCxn id="19" idx="3"/>
          </p:cNvCxnSpPr>
          <p:nvPr/>
        </p:nvCxnSpPr>
        <p:spPr>
          <a:xfrm flipV="1">
            <a:off x="5558118" y="3826225"/>
            <a:ext cx="2075507" cy="101015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F3537EA7-D528-36DE-D71F-A66AD0053ACE}"/>
              </a:ext>
            </a:extLst>
          </p:cNvPr>
          <p:cNvCxnSpPr>
            <a:cxnSpLocks/>
            <a:stCxn id="17" idx="6"/>
            <a:endCxn id="20" idx="2"/>
          </p:cNvCxnSpPr>
          <p:nvPr/>
        </p:nvCxnSpPr>
        <p:spPr>
          <a:xfrm>
            <a:off x="5600969" y="4939834"/>
            <a:ext cx="1989805" cy="3894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C63D10B9-20FA-CA0A-8B6A-87FE2022ABDA}"/>
              </a:ext>
            </a:extLst>
          </p:cNvPr>
          <p:cNvCxnSpPr>
            <a:cxnSpLocks/>
            <a:stCxn id="18" idx="6"/>
            <a:endCxn id="21" idx="2"/>
          </p:cNvCxnSpPr>
          <p:nvPr/>
        </p:nvCxnSpPr>
        <p:spPr>
          <a:xfrm>
            <a:off x="5600969" y="5621852"/>
            <a:ext cx="2002893" cy="51062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513E3353-6A28-DEED-BC85-D87DCEC8879F}"/>
              </a:ext>
            </a:extLst>
          </p:cNvPr>
          <p:cNvCxnSpPr>
            <a:cxnSpLocks/>
            <a:stCxn id="11" idx="5"/>
            <a:endCxn id="19" idx="2"/>
          </p:cNvCxnSpPr>
          <p:nvPr/>
        </p:nvCxnSpPr>
        <p:spPr>
          <a:xfrm>
            <a:off x="5558118" y="3363662"/>
            <a:ext cx="2032656" cy="35911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8A58C478-7C9D-A4F6-17E1-8FE146AA64B5}"/>
              </a:ext>
            </a:extLst>
          </p:cNvPr>
          <p:cNvCxnSpPr>
            <a:cxnSpLocks/>
            <a:stCxn id="16" idx="6"/>
            <a:endCxn id="14" idx="2"/>
          </p:cNvCxnSpPr>
          <p:nvPr/>
        </p:nvCxnSpPr>
        <p:spPr>
          <a:xfrm>
            <a:off x="5600969" y="4111512"/>
            <a:ext cx="1989805" cy="41449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D83E5D82-3232-0E42-7775-B7708C0007CF}"/>
              </a:ext>
            </a:extLst>
          </p:cNvPr>
          <p:cNvCxnSpPr>
            <a:cxnSpLocks/>
            <a:stCxn id="17" idx="5"/>
            <a:endCxn id="21" idx="1"/>
          </p:cNvCxnSpPr>
          <p:nvPr/>
        </p:nvCxnSpPr>
        <p:spPr>
          <a:xfrm>
            <a:off x="5558118" y="5043287"/>
            <a:ext cx="2088595" cy="98574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766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/>
      <p:bldP spid="23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8AECEF-3CB1-CA19-C395-8DC1D04010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4E187-7C15-0D76-7CC5-51D9DAD57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Matching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6DF58C59-0717-52B6-2E34-B6226FBAE54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13255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𝑋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∪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𝑌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</m:d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be a bipartite graph. A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matching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is a maximal subset of edges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𝑀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⊆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such that for each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𝑢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𝑣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𝑀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there is no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𝑀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such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𝑢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𝑣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6DF58C59-0717-52B6-2E34-B6226FBAE54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1325563"/>
              </a:xfrm>
              <a:blipFill>
                <a:blip r:embed="rId3"/>
                <a:stretch>
                  <a:fillRect l="-1217" t="-7798" r="-116" b="-64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Oval 10">
            <a:extLst>
              <a:ext uri="{FF2B5EF4-FFF2-40B4-BE49-F238E27FC236}">
                <a16:creationId xmlns:a16="http://schemas.microsoft.com/office/drawing/2014/main" id="{55D52565-C4D9-3D72-3689-F43E37C8E765}"/>
              </a:ext>
            </a:extLst>
          </p:cNvPr>
          <p:cNvSpPr/>
          <p:nvPr/>
        </p:nvSpPr>
        <p:spPr>
          <a:xfrm>
            <a:off x="5211542" y="4131232"/>
            <a:ext cx="292608" cy="292608"/>
          </a:xfrm>
          <a:prstGeom prst="ellipse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AD6B381-E1F3-2CB4-78FE-B6DB8C5C6D06}"/>
              </a:ext>
            </a:extLst>
          </p:cNvPr>
          <p:cNvSpPr/>
          <p:nvPr/>
        </p:nvSpPr>
        <p:spPr>
          <a:xfrm>
            <a:off x="7493955" y="3790559"/>
            <a:ext cx="292608" cy="292608"/>
          </a:xfrm>
          <a:prstGeom prst="ellipse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5BB548A2-01ED-3103-DABA-46526E9AEDC3}"/>
              </a:ext>
            </a:extLst>
          </p:cNvPr>
          <p:cNvSpPr/>
          <p:nvPr/>
        </p:nvSpPr>
        <p:spPr>
          <a:xfrm>
            <a:off x="7493955" y="5397031"/>
            <a:ext cx="292608" cy="292608"/>
          </a:xfrm>
          <a:prstGeom prst="ellipse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12894055-4955-8B19-5BA9-58BC48AC0884}"/>
              </a:ext>
            </a:extLst>
          </p:cNvPr>
          <p:cNvSpPr/>
          <p:nvPr/>
        </p:nvSpPr>
        <p:spPr>
          <a:xfrm>
            <a:off x="5211542" y="4982535"/>
            <a:ext cx="292608" cy="292608"/>
          </a:xfrm>
          <a:prstGeom prst="ellipse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8491CF5C-F397-44A0-2092-DFF4F2B34851}"/>
              </a:ext>
            </a:extLst>
          </p:cNvPr>
          <p:cNvSpPr/>
          <p:nvPr/>
        </p:nvSpPr>
        <p:spPr>
          <a:xfrm>
            <a:off x="5211542" y="5810857"/>
            <a:ext cx="292608" cy="292608"/>
          </a:xfrm>
          <a:prstGeom prst="ellipse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980F035-9330-F7B5-7B63-F1ECA5D8F86C}"/>
              </a:ext>
            </a:extLst>
          </p:cNvPr>
          <p:cNvSpPr/>
          <p:nvPr/>
        </p:nvSpPr>
        <p:spPr>
          <a:xfrm>
            <a:off x="7493955" y="4593795"/>
            <a:ext cx="292608" cy="292608"/>
          </a:xfrm>
          <a:prstGeom prst="ellipse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11D2A9FF-11A8-4139-170D-468B44DD3554}"/>
              </a:ext>
            </a:extLst>
          </p:cNvPr>
          <p:cNvSpPr/>
          <p:nvPr/>
        </p:nvSpPr>
        <p:spPr>
          <a:xfrm>
            <a:off x="7493955" y="6200267"/>
            <a:ext cx="292608" cy="292608"/>
          </a:xfrm>
          <a:prstGeom prst="ellipse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95B6C663-B480-E67C-078A-061089B443B9}"/>
                  </a:ext>
                </a:extLst>
              </p:cNvPr>
              <p:cNvSpPr txBox="1"/>
              <p:nvPr/>
            </p:nvSpPr>
            <p:spPr>
              <a:xfrm>
                <a:off x="5211542" y="3574275"/>
                <a:ext cx="26879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𝑋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95B6C663-B480-E67C-078A-061089B443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1542" y="3574275"/>
                <a:ext cx="268792" cy="369332"/>
              </a:xfrm>
              <a:prstGeom prst="rect">
                <a:avLst/>
              </a:prstGeom>
              <a:blipFill>
                <a:blip r:embed="rId4"/>
                <a:stretch>
                  <a:fillRect l="-29545" r="-22727"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43F7E70D-E735-86E4-29BD-3D61E369FDCC}"/>
                  </a:ext>
                </a:extLst>
              </p:cNvPr>
              <p:cNvSpPr txBox="1"/>
              <p:nvPr/>
            </p:nvSpPr>
            <p:spPr>
              <a:xfrm>
                <a:off x="7530595" y="3347174"/>
                <a:ext cx="25596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𝑌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43F7E70D-E735-86E4-29BD-3D61E369FD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0595" y="3347174"/>
                <a:ext cx="255968" cy="369332"/>
              </a:xfrm>
              <a:prstGeom prst="rect">
                <a:avLst/>
              </a:prstGeom>
              <a:blipFill>
                <a:blip r:embed="rId5"/>
                <a:stretch>
                  <a:fillRect l="-28571" r="-26190"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C3FD71FB-C84C-7F5C-331C-4950740F2A7F}"/>
              </a:ext>
            </a:extLst>
          </p:cNvPr>
          <p:cNvCxnSpPr>
            <a:cxnSpLocks/>
            <a:stCxn id="11" idx="6"/>
            <a:endCxn id="13" idx="2"/>
          </p:cNvCxnSpPr>
          <p:nvPr/>
        </p:nvCxnSpPr>
        <p:spPr>
          <a:xfrm flipV="1">
            <a:off x="5504150" y="3936863"/>
            <a:ext cx="1989805" cy="34067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706BCBBD-0F3F-4E38-D9C4-8596362386E2}"/>
              </a:ext>
            </a:extLst>
          </p:cNvPr>
          <p:cNvCxnSpPr>
            <a:cxnSpLocks/>
            <a:endCxn id="13" idx="3"/>
          </p:cNvCxnSpPr>
          <p:nvPr/>
        </p:nvCxnSpPr>
        <p:spPr>
          <a:xfrm flipV="1">
            <a:off x="5504150" y="4040316"/>
            <a:ext cx="2032656" cy="103750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50F6C16-195D-2DCE-C84B-D44D4887E8BE}"/>
              </a:ext>
            </a:extLst>
          </p:cNvPr>
          <p:cNvCxnSpPr>
            <a:cxnSpLocks/>
            <a:stCxn id="18" idx="5"/>
            <a:endCxn id="22" idx="1"/>
          </p:cNvCxnSpPr>
          <p:nvPr/>
        </p:nvCxnSpPr>
        <p:spPr>
          <a:xfrm>
            <a:off x="5461299" y="5232292"/>
            <a:ext cx="2075507" cy="101082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8FC4DF79-EC1E-C91E-A9FF-FBCE6C6F4BFF}"/>
              </a:ext>
            </a:extLst>
          </p:cNvPr>
          <p:cNvCxnSpPr>
            <a:cxnSpLocks/>
            <a:stCxn id="19" idx="7"/>
            <a:endCxn id="21" idx="3"/>
          </p:cNvCxnSpPr>
          <p:nvPr/>
        </p:nvCxnSpPr>
        <p:spPr>
          <a:xfrm flipV="1">
            <a:off x="5461299" y="4843552"/>
            <a:ext cx="2075507" cy="101015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98D7207C-2DAF-595C-BDB6-30F938F0053F}"/>
              </a:ext>
            </a:extLst>
          </p:cNvPr>
          <p:cNvCxnSpPr>
            <a:cxnSpLocks/>
            <a:stCxn id="19" idx="6"/>
            <a:endCxn id="22" idx="2"/>
          </p:cNvCxnSpPr>
          <p:nvPr/>
        </p:nvCxnSpPr>
        <p:spPr>
          <a:xfrm>
            <a:off x="5504150" y="5957161"/>
            <a:ext cx="1989805" cy="3894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8B878D03-4E8D-4166-9016-253552C3DC98}"/>
              </a:ext>
            </a:extLst>
          </p:cNvPr>
          <p:cNvCxnSpPr>
            <a:cxnSpLocks/>
            <a:stCxn id="11" idx="5"/>
            <a:endCxn id="21" idx="2"/>
          </p:cNvCxnSpPr>
          <p:nvPr/>
        </p:nvCxnSpPr>
        <p:spPr>
          <a:xfrm>
            <a:off x="5461299" y="4380989"/>
            <a:ext cx="2032656" cy="35911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FDA194F0-E25C-1273-FB67-6C513126DFAD}"/>
              </a:ext>
            </a:extLst>
          </p:cNvPr>
          <p:cNvCxnSpPr>
            <a:cxnSpLocks/>
            <a:stCxn id="18" idx="6"/>
            <a:endCxn id="17" idx="2"/>
          </p:cNvCxnSpPr>
          <p:nvPr/>
        </p:nvCxnSpPr>
        <p:spPr>
          <a:xfrm>
            <a:off x="5504150" y="5128839"/>
            <a:ext cx="1989805" cy="41449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C3FD71FB-C84C-7F5C-331C-4950740F2A7F}"/>
              </a:ext>
            </a:extLst>
          </p:cNvPr>
          <p:cNvCxnSpPr/>
          <p:nvPr/>
        </p:nvCxnSpPr>
        <p:spPr>
          <a:xfrm flipV="1">
            <a:off x="5521320" y="3932849"/>
            <a:ext cx="1989805" cy="340673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98D7207C-2DAF-595C-BDB6-30F938F0053F}"/>
              </a:ext>
            </a:extLst>
          </p:cNvPr>
          <p:cNvCxnSpPr>
            <a:cxnSpLocks/>
          </p:cNvCxnSpPr>
          <p:nvPr/>
        </p:nvCxnSpPr>
        <p:spPr>
          <a:xfrm>
            <a:off x="5510562" y="5963905"/>
            <a:ext cx="1989805" cy="389410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FDA194F0-E25C-1273-FB67-6C513126DFAD}"/>
              </a:ext>
            </a:extLst>
          </p:cNvPr>
          <p:cNvCxnSpPr>
            <a:cxnSpLocks/>
          </p:cNvCxnSpPr>
          <p:nvPr/>
        </p:nvCxnSpPr>
        <p:spPr>
          <a:xfrm>
            <a:off x="5510562" y="5135583"/>
            <a:ext cx="1989805" cy="414496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6211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7" grpId="0" animBg="1"/>
      <p:bldP spid="18" grpId="0" animBg="1"/>
      <p:bldP spid="19" grpId="0" animBg="1"/>
      <p:bldP spid="21" grpId="0" animBg="1"/>
      <p:bldP spid="22" grpId="0" animBg="1"/>
      <p:bldP spid="24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B6197-E4F1-3150-89BF-E6701B788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Register Allocation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A8FEC1F-19F8-3886-CC57-B6F280CC08E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Consider a program that assigns data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integer variables. Construct a graph with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vertices (one per variable). Draw an edge between the node for variable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𝑖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variable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𝑗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if variables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𝑖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𝑗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are alive at the same time (are in scope for reading or writing at the same time).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If the constructed graph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-colorable, then the program can be executed using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registers. Each variable being stored in the register whose number it was colored with.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A8FEC1F-19F8-3886-CC57-B6F280CC08E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221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435369-EB09-BFB7-EABA-FBD5EBF357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E6D88-1552-6035-CEAF-FF8AA7A28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Register Allocation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3B1A047-D5B7-685D-CE26-F2158BDE59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7338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>
                <a:latin typeface="Consolas" panose="020B0609020204030204" pitchFamily="49" charset="0"/>
              </a:rPr>
              <a:t>func</a:t>
            </a:r>
            <a:r>
              <a:rPr lang="en-US" dirty="0">
                <a:latin typeface="Consolas" panose="020B0609020204030204" pitchFamily="49" charset="0"/>
              </a:rPr>
              <a:t> main() 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  Var x1;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  if … 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     Var x2, x3;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  } else 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     Var x4, x5;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  }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  Var x6;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24CAB35-E05C-1879-B41A-465AB49770C8}"/>
              </a:ext>
            </a:extLst>
          </p:cNvPr>
          <p:cNvSpPr/>
          <p:nvPr/>
        </p:nvSpPr>
        <p:spPr>
          <a:xfrm>
            <a:off x="6501206" y="2500255"/>
            <a:ext cx="441063" cy="441063"/>
          </a:xfrm>
          <a:prstGeom prst="ellipse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58B38DC-9407-A90C-7619-651659EC8CFC}"/>
              </a:ext>
            </a:extLst>
          </p:cNvPr>
          <p:cNvSpPr/>
          <p:nvPr/>
        </p:nvSpPr>
        <p:spPr>
          <a:xfrm>
            <a:off x="7772401" y="2059191"/>
            <a:ext cx="441063" cy="441063"/>
          </a:xfrm>
          <a:prstGeom prst="ellipse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1A2F96F-656C-0B0D-8C26-6153642E4ECF}"/>
              </a:ext>
            </a:extLst>
          </p:cNvPr>
          <p:cNvSpPr/>
          <p:nvPr/>
        </p:nvSpPr>
        <p:spPr>
          <a:xfrm>
            <a:off x="7772401" y="3117928"/>
            <a:ext cx="441063" cy="441063"/>
          </a:xfrm>
          <a:prstGeom prst="ellipse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D90D1D9-CC74-05CB-17CF-3508619E494B}"/>
              </a:ext>
            </a:extLst>
          </p:cNvPr>
          <p:cNvSpPr/>
          <p:nvPr/>
        </p:nvSpPr>
        <p:spPr>
          <a:xfrm>
            <a:off x="5242562" y="3117928"/>
            <a:ext cx="441063" cy="441063"/>
          </a:xfrm>
          <a:prstGeom prst="ellipse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957E56F-9E2C-34D9-98D6-38BC652F7293}"/>
              </a:ext>
            </a:extLst>
          </p:cNvPr>
          <p:cNvSpPr/>
          <p:nvPr/>
        </p:nvSpPr>
        <p:spPr>
          <a:xfrm>
            <a:off x="5242562" y="2059192"/>
            <a:ext cx="441063" cy="441063"/>
          </a:xfrm>
          <a:prstGeom prst="ellipse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87E6470-55B1-8B08-244D-4EFD05E8BE88}"/>
              </a:ext>
            </a:extLst>
          </p:cNvPr>
          <p:cNvSpPr/>
          <p:nvPr/>
        </p:nvSpPr>
        <p:spPr>
          <a:xfrm>
            <a:off x="6501206" y="3749096"/>
            <a:ext cx="441063" cy="441063"/>
          </a:xfrm>
          <a:prstGeom prst="ellipse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6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69E6880-27A0-BA62-DF0A-16D18480AEC4}"/>
              </a:ext>
            </a:extLst>
          </p:cNvPr>
          <p:cNvCxnSpPr>
            <a:stCxn id="6" idx="1"/>
            <a:endCxn id="10" idx="6"/>
          </p:cNvCxnSpPr>
          <p:nvPr/>
        </p:nvCxnSpPr>
        <p:spPr>
          <a:xfrm flipH="1" flipV="1">
            <a:off x="5683625" y="2279724"/>
            <a:ext cx="882173" cy="28512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EB1709D-5B28-8062-33A4-AAF355850496}"/>
              </a:ext>
            </a:extLst>
          </p:cNvPr>
          <p:cNvCxnSpPr>
            <a:cxnSpLocks/>
            <a:stCxn id="6" idx="3"/>
            <a:endCxn id="9" idx="6"/>
          </p:cNvCxnSpPr>
          <p:nvPr/>
        </p:nvCxnSpPr>
        <p:spPr>
          <a:xfrm flipH="1">
            <a:off x="5683625" y="2876726"/>
            <a:ext cx="882173" cy="46173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FE97CF4-4D51-7B0B-4427-8BBEBA226D6A}"/>
              </a:ext>
            </a:extLst>
          </p:cNvPr>
          <p:cNvCxnSpPr>
            <a:cxnSpLocks/>
            <a:stCxn id="10" idx="4"/>
            <a:endCxn id="9" idx="0"/>
          </p:cNvCxnSpPr>
          <p:nvPr/>
        </p:nvCxnSpPr>
        <p:spPr>
          <a:xfrm>
            <a:off x="5463094" y="2500255"/>
            <a:ext cx="0" cy="61767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F7A77FD-98FD-AD8B-EDB5-709F4A3BCE8A}"/>
              </a:ext>
            </a:extLst>
          </p:cNvPr>
          <p:cNvCxnSpPr>
            <a:cxnSpLocks/>
            <a:stCxn id="7" idx="2"/>
            <a:endCxn id="6" idx="7"/>
          </p:cNvCxnSpPr>
          <p:nvPr/>
        </p:nvCxnSpPr>
        <p:spPr>
          <a:xfrm flipH="1">
            <a:off x="6877677" y="2279723"/>
            <a:ext cx="894724" cy="2851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50B3BA6-91FA-B2AA-6D3B-43B7E052519B}"/>
              </a:ext>
            </a:extLst>
          </p:cNvPr>
          <p:cNvCxnSpPr>
            <a:cxnSpLocks/>
            <a:stCxn id="8" idx="1"/>
            <a:endCxn id="6" idx="5"/>
          </p:cNvCxnSpPr>
          <p:nvPr/>
        </p:nvCxnSpPr>
        <p:spPr>
          <a:xfrm flipH="1" flipV="1">
            <a:off x="6877677" y="2876726"/>
            <a:ext cx="959316" cy="3057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0B7AC274-B3EA-9F26-0545-6754821FC1C4}"/>
              </a:ext>
            </a:extLst>
          </p:cNvPr>
          <p:cNvCxnSpPr>
            <a:cxnSpLocks/>
            <a:stCxn id="7" idx="4"/>
            <a:endCxn id="8" idx="0"/>
          </p:cNvCxnSpPr>
          <p:nvPr/>
        </p:nvCxnSpPr>
        <p:spPr>
          <a:xfrm>
            <a:off x="7992933" y="2500254"/>
            <a:ext cx="0" cy="61767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A9490B8-A3F0-E441-96F8-60BAC5DB8011}"/>
              </a:ext>
            </a:extLst>
          </p:cNvPr>
          <p:cNvCxnSpPr>
            <a:cxnSpLocks/>
            <a:stCxn id="6" idx="4"/>
            <a:endCxn id="11" idx="0"/>
          </p:cNvCxnSpPr>
          <p:nvPr/>
        </p:nvCxnSpPr>
        <p:spPr>
          <a:xfrm>
            <a:off x="6721738" y="2941318"/>
            <a:ext cx="0" cy="8077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A6BC3184-805C-A145-B075-EA44C5799827}"/>
                  </a:ext>
                </a:extLst>
              </p:cNvPr>
              <p:cNvSpPr txBox="1"/>
              <p:nvPr/>
            </p:nvSpPr>
            <p:spPr>
              <a:xfrm>
                <a:off x="8571162" y="2593647"/>
                <a:ext cx="2681338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800" dirty="0">
                    <a:latin typeface="Consolas" panose="020B0609020204030204" pitchFamily="49" charset="0"/>
                  </a:rPr>
                  <a:t>X2,X4,X6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2800" dirty="0">
                    <a:latin typeface="Consolas" panose="020B0609020204030204" pitchFamily="49" charset="0"/>
                  </a:rPr>
                  <a:t> </a:t>
                </a:r>
                <a:r>
                  <a:rPr lang="en-US" sz="2800" dirty="0">
                    <a:solidFill>
                      <a:schemeClr val="accent4"/>
                    </a:solidFill>
                    <a:latin typeface="Consolas" panose="020B0609020204030204" pitchFamily="49" charset="0"/>
                  </a:rPr>
                  <a:t>R2 </a:t>
                </a:r>
              </a:p>
            </p:txBody>
          </p:sp>
        </mc:Choice>
        <mc:Fallback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A6BC3184-805C-A145-B075-EA44C57998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71162" y="2593647"/>
                <a:ext cx="2681338" cy="430887"/>
              </a:xfrm>
              <a:prstGeom prst="rect">
                <a:avLst/>
              </a:prstGeom>
              <a:blipFill>
                <a:blip r:embed="rId2"/>
                <a:stretch>
                  <a:fillRect l="-7955" t="-25352" r="-13864" b="-492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2E3B3C55-689F-673E-9E6D-F17C619D5AAD}"/>
                  </a:ext>
                </a:extLst>
              </p:cNvPr>
              <p:cNvSpPr txBox="1"/>
              <p:nvPr/>
            </p:nvSpPr>
            <p:spPr>
              <a:xfrm>
                <a:off x="9740157" y="2133960"/>
                <a:ext cx="151234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800" dirty="0">
                    <a:latin typeface="Consolas" panose="020B0609020204030204" pitchFamily="49" charset="0"/>
                  </a:rPr>
                  <a:t>X1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2800" dirty="0">
                    <a:latin typeface="Consolas" panose="020B0609020204030204" pitchFamily="49" charset="0"/>
                  </a:rPr>
                  <a:t> </a:t>
                </a:r>
                <a:r>
                  <a:rPr lang="en-US" sz="2800" dirty="0">
                    <a:solidFill>
                      <a:schemeClr val="accent6"/>
                    </a:solidFill>
                    <a:latin typeface="Consolas" panose="020B0609020204030204" pitchFamily="49" charset="0"/>
                  </a:rPr>
                  <a:t>R1</a:t>
                </a:r>
                <a:r>
                  <a:rPr lang="en-US" sz="2800" dirty="0">
                    <a:latin typeface="Consolas" panose="020B0609020204030204" pitchFamily="49" charset="0"/>
                  </a:rPr>
                  <a:t> </a:t>
                </a:r>
              </a:p>
            </p:txBody>
          </p:sp>
        </mc:Choice>
        <mc:Fallback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2E3B3C55-689F-673E-9E6D-F17C619D5A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40157" y="2133960"/>
                <a:ext cx="1512343" cy="430887"/>
              </a:xfrm>
              <a:prstGeom prst="rect">
                <a:avLst/>
              </a:prstGeom>
              <a:blipFill>
                <a:blip r:embed="rId3"/>
                <a:stretch>
                  <a:fillRect l="-14516" t="-25352" r="-11290" b="-492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B7126AAE-782A-F393-55C9-935593D6161C}"/>
                  </a:ext>
                </a:extLst>
              </p:cNvPr>
              <p:cNvSpPr txBox="1"/>
              <p:nvPr/>
            </p:nvSpPr>
            <p:spPr>
              <a:xfrm>
                <a:off x="9170007" y="3067402"/>
                <a:ext cx="208249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800" dirty="0">
                    <a:latin typeface="Consolas" panose="020B0609020204030204" pitchFamily="49" charset="0"/>
                  </a:rPr>
                  <a:t>X3,X5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2800" dirty="0">
                    <a:latin typeface="Consolas" panose="020B0609020204030204" pitchFamily="49" charset="0"/>
                  </a:rPr>
                  <a:t> </a:t>
                </a:r>
                <a:r>
                  <a:rPr lang="en-US" sz="2800" dirty="0">
                    <a:solidFill>
                      <a:schemeClr val="accent5"/>
                    </a:solidFill>
                    <a:latin typeface="Consolas" panose="020B0609020204030204" pitchFamily="49" charset="0"/>
                  </a:rPr>
                  <a:t>R3</a:t>
                </a:r>
                <a:r>
                  <a:rPr lang="en-US" sz="2800" dirty="0">
                    <a:latin typeface="Consolas" panose="020B0609020204030204" pitchFamily="49" charset="0"/>
                  </a:rPr>
                  <a:t> </a:t>
                </a:r>
              </a:p>
            </p:txBody>
          </p:sp>
        </mc:Choice>
        <mc:Fallback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B7126AAE-782A-F393-55C9-935593D616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70007" y="3067402"/>
                <a:ext cx="2082493" cy="430887"/>
              </a:xfrm>
              <a:prstGeom prst="rect">
                <a:avLst/>
              </a:prstGeom>
              <a:blipFill>
                <a:blip r:embed="rId4"/>
                <a:stretch>
                  <a:fillRect l="-10234" t="-25352" r="-9064" b="-492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3260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33" grpId="0"/>
      <p:bldP spid="36" grpId="0"/>
      <p:bldP spid="3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5337</TotalTime>
  <Words>485</Words>
  <Application>Microsoft Office PowerPoint</Application>
  <PresentationFormat>Widescreen</PresentationFormat>
  <Paragraphs>100</Paragraphs>
  <Slides>11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Aptos</vt:lpstr>
      <vt:lpstr>Aptos Display</vt:lpstr>
      <vt:lpstr>Arial</vt:lpstr>
      <vt:lpstr>Cambria Math</vt:lpstr>
      <vt:lpstr>Consolas</vt:lpstr>
      <vt:lpstr>Office Theme</vt:lpstr>
      <vt:lpstr>Graph Coloring April 15, 2026</vt:lpstr>
      <vt:lpstr>Agenda</vt:lpstr>
      <vt:lpstr>Coloring</vt:lpstr>
      <vt:lpstr>Chromatic Number</vt:lpstr>
      <vt:lpstr>Chromatic Number and Subgraphs</vt:lpstr>
      <vt:lpstr>Bipartite Graph</vt:lpstr>
      <vt:lpstr>Matching</vt:lpstr>
      <vt:lpstr>Register Allocation</vt:lpstr>
      <vt:lpstr>Register Allocation</vt:lpstr>
      <vt:lpstr>Matching Applications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 January 16, 2026</dc:title>
  <dc:creator>Charlie MURPHY</dc:creator>
  <cp:lastModifiedBy>Murphy, Charlie</cp:lastModifiedBy>
  <cp:revision>69</cp:revision>
  <dcterms:created xsi:type="dcterms:W3CDTF">2026-01-16T17:57:13Z</dcterms:created>
  <dcterms:modified xsi:type="dcterms:W3CDTF">2026-04-15T06:51:02Z</dcterms:modified>
</cp:coreProperties>
</file>